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4"/>
    <p:sldMasterId id="2147483690" r:id="rId5"/>
  </p:sldMasterIdLst>
  <p:notesMasterIdLst>
    <p:notesMasterId r:id="rId15"/>
  </p:notesMasterIdLst>
  <p:sldIdLst>
    <p:sldId id="256" r:id="rId6"/>
    <p:sldId id="278" r:id="rId7"/>
    <p:sldId id="277" r:id="rId8"/>
    <p:sldId id="261" r:id="rId9"/>
    <p:sldId id="280" r:id="rId10"/>
    <p:sldId id="279" r:id="rId11"/>
    <p:sldId id="276" r:id="rId12"/>
    <p:sldId id="281" r:id="rId13"/>
    <p:sldId id="283" r:id="rId14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0">
          <p15:clr>
            <a:srgbClr val="A4A3A4"/>
          </p15:clr>
        </p15:guide>
        <p15:guide id="4" pos="313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402">
          <p15:clr>
            <a:srgbClr val="A4A3A4"/>
          </p15:clr>
        </p15:guide>
        <p15:guide id="7" pos="1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17" roundtripDataSignature="AMtx7mjHSRSCI+Nn0OJ6OrC+wYL+vg6n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A"/>
    <a:srgbClr val="BA0E82"/>
    <a:srgbClr val="005496"/>
    <a:srgbClr val="0075BC"/>
    <a:srgbClr val="00AAE7"/>
    <a:srgbClr val="4E58A6"/>
    <a:srgbClr val="FDB813"/>
    <a:srgbClr val="595959"/>
    <a:srgbClr val="FFC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 varScale="1">
        <p:scale>
          <a:sx n="108" d="100"/>
          <a:sy n="108" d="100"/>
        </p:scale>
        <p:origin x="869" y="77"/>
      </p:cViewPr>
      <p:guideLst>
        <p:guide orient="horz" pos="1620"/>
        <p:guide pos="2880"/>
        <p:guide orient="horz" pos="330"/>
        <p:guide pos="313"/>
        <p:guide orient="horz" pos="210"/>
        <p:guide orient="horz" pos="402"/>
        <p:guide pos="1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320" y="2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3474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5679DD-075F-4994-A2FA-DC8F8D4135D5}" type="slidenum">
              <a:rPr lang="en-US" altLang="en-US" sz="1200">
                <a:latin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5F5E-2B61-474E-9B0A-A17477730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7F029-596D-0949-8534-CB83E9CFE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67920-A15A-6E41-BE84-19D4B8EC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DBB2-5FCB-084E-99D9-5280305B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D0159-0F07-E744-9B22-CB253414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63655-6ADB-614C-A550-D948CFE97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FF1FD-74A0-9C45-8725-BF0C7912B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A2A54-BA1A-4E4C-BE23-46690164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A0107-3C1E-B842-89FB-9CC12E85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FC41-3F66-CD4A-B820-B6A4986C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-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8F536-56F5-7545-8D2A-A4905A5F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E055-E9F6-B441-8AED-E7090E5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7BF60-4CD2-994F-914E-085976DE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BFD7B-9A91-3C4B-9023-76C141B56F06}"/>
              </a:ext>
            </a:extLst>
          </p:cNvPr>
          <p:cNvSpPr/>
          <p:nvPr userDrawn="1"/>
        </p:nvSpPr>
        <p:spPr>
          <a:xfrm>
            <a:off x="-38420" y="-33137"/>
            <a:ext cx="9220840" cy="5209774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75884B-B03A-7A4E-A7F3-0D6578FF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18" y="2052084"/>
            <a:ext cx="3436204" cy="1039332"/>
          </a:xfrm>
        </p:spPr>
        <p:txBody>
          <a:bodyPr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A380D8-190E-E24A-84AA-20B7EC7CE66A}"/>
              </a:ext>
            </a:extLst>
          </p:cNvPr>
          <p:cNvCxnSpPr>
            <a:cxnSpLocks/>
          </p:cNvCxnSpPr>
          <p:nvPr userDrawn="1"/>
        </p:nvCxnSpPr>
        <p:spPr>
          <a:xfrm>
            <a:off x="683880" y="4744211"/>
            <a:ext cx="716199" cy="0"/>
          </a:xfrm>
          <a:prstGeom prst="line">
            <a:avLst/>
          </a:prstGeom>
          <a:ln w="47625" cap="rnd" cmpd="sng" algn="ctr">
            <a:solidFill>
              <a:srgbClr val="0075BC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131E4FB-2C6C-9146-B58C-731415BD5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53" y="4395267"/>
            <a:ext cx="392113" cy="5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8F536-56F5-7545-8D2A-A4905A5F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E055-E9F6-B441-8AED-E7090E5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7BF60-4CD2-994F-914E-085976DE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BFD7B-9A91-3C4B-9023-76C141B56F06}"/>
              </a:ext>
            </a:extLst>
          </p:cNvPr>
          <p:cNvSpPr/>
          <p:nvPr userDrawn="1"/>
        </p:nvSpPr>
        <p:spPr>
          <a:xfrm>
            <a:off x="-38420" y="-43962"/>
            <a:ext cx="9220840" cy="5231423"/>
          </a:xfrm>
          <a:prstGeom prst="rect">
            <a:avLst/>
          </a:prstGeom>
          <a:solidFill>
            <a:srgbClr val="BA0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C63CF-8EE5-0045-A3CC-4C3B80B10C75}"/>
              </a:ext>
            </a:extLst>
          </p:cNvPr>
          <p:cNvCxnSpPr>
            <a:cxnSpLocks/>
          </p:cNvCxnSpPr>
          <p:nvPr userDrawn="1"/>
        </p:nvCxnSpPr>
        <p:spPr>
          <a:xfrm>
            <a:off x="683880" y="4744211"/>
            <a:ext cx="716199" cy="0"/>
          </a:xfrm>
          <a:prstGeom prst="line">
            <a:avLst/>
          </a:prstGeom>
          <a:ln w="47625" cap="rnd" cmpd="sng" algn="ctr">
            <a:solidFill>
              <a:srgbClr val="00A3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EE30E-7D7E-1340-817B-4E7617BA9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53" y="4395267"/>
            <a:ext cx="392113" cy="577475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E16B2165-3C89-9446-907F-CF8283B5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18" y="2052084"/>
            <a:ext cx="3436204" cy="1039332"/>
          </a:xfrm>
        </p:spPr>
        <p:txBody>
          <a:bodyPr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9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8F536-56F5-7545-8D2A-A4905A5F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E055-E9F6-B441-8AED-E7090E5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7BF60-4CD2-994F-914E-085976DE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BFD7B-9A91-3C4B-9023-76C141B56F06}"/>
              </a:ext>
            </a:extLst>
          </p:cNvPr>
          <p:cNvSpPr/>
          <p:nvPr userDrawn="1"/>
        </p:nvSpPr>
        <p:spPr>
          <a:xfrm>
            <a:off x="-99966" y="-39565"/>
            <a:ext cx="9343932" cy="5222630"/>
          </a:xfrm>
          <a:prstGeom prst="rect">
            <a:avLst/>
          </a:prstGeom>
          <a:solidFill>
            <a:srgbClr val="00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C8FBF-8DCD-024C-86C4-D8030D6D2B04}"/>
              </a:ext>
            </a:extLst>
          </p:cNvPr>
          <p:cNvCxnSpPr>
            <a:cxnSpLocks/>
          </p:cNvCxnSpPr>
          <p:nvPr userDrawn="1"/>
        </p:nvCxnSpPr>
        <p:spPr>
          <a:xfrm>
            <a:off x="683880" y="4744211"/>
            <a:ext cx="716199" cy="0"/>
          </a:xfrm>
          <a:prstGeom prst="line">
            <a:avLst/>
          </a:prstGeom>
          <a:ln w="47625" cap="rnd" cmpd="sng" algn="ctr">
            <a:solidFill>
              <a:srgbClr val="BA0E8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A80B060-458C-B244-AC2F-D86FE6B2F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53" y="4395267"/>
            <a:ext cx="392113" cy="577475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856DEAC-D08F-9444-B71C-11EAF68A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18" y="2052084"/>
            <a:ext cx="3436204" cy="1039332"/>
          </a:xfrm>
        </p:spPr>
        <p:txBody>
          <a:bodyPr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4B73-8231-FA44-999F-364A21331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71358"/>
            <a:ext cx="6858000" cy="17907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BA0E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61D64-423A-AD40-9A39-B47328E83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31909"/>
            <a:ext cx="6858000" cy="74820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D568E-C108-5947-A30D-BC50F3DF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4C135-C88E-3B4A-8559-57F19C6D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9205-6EE1-DB4B-A5C8-467C36C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527A-555D-A146-B28E-D0FDAFFB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EC21-1A38-624E-B787-6B6F00106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EB474-EE06-704C-8BDC-A32B0BF3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FAD9-D7A5-6340-8FAA-86202E89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2B28-5CD8-B14C-A9D9-B567DD42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0704-1BA1-B14D-8665-83356E4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BA0E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B46B6-D4E3-C640-B377-86D8D487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B6B5-D7A5-9A4A-A8C0-3A065B06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DC9D2-8A01-6644-A87B-FFCAECE2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D6E6-D38E-644E-94E8-3240B6F2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F6F5-8464-BC4D-A666-378FC1D4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E500-2F94-1549-9B9B-57B171E7D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C94F3-EC27-D04F-B3BF-DC54536E5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7C2AB-C5C0-3746-A602-378FC00A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3FA3-AA7D-1343-A4A4-FA727901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57BE2-89BD-2748-880B-3125A8C5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8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6B8F-87EA-E941-A582-4735C18C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264E5-7C9C-EF4C-9AC5-F07D6A610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D8300-9754-AB43-A233-09BE79F2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F4BB-E5FE-B749-B456-151B8E0F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5D917-13BC-C745-9D42-E45A931E7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2A00F-39DF-9C45-9C96-45CD87CB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B338B-81F4-004C-9BD4-8AD99066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63EA0-A343-354D-9CB1-90F88BDC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6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7EEC-C648-C54C-88E1-37BF0FB9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42C66-3860-0A41-B2FC-E72EF552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4270-DA7B-2E4E-AC05-CA299226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45F3E-6D74-354E-AC79-2478A5F1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7762-4797-A34B-A7D8-B92A5C38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A9E2-1F29-F046-A242-691E58D0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F073-903D-B64E-8EDA-F9F283F1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D4E4-823B-384F-BAA4-8EC6130A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9E46-0839-1949-A53F-E90EB8C7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1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6154-95A8-F745-90B5-F2AD2985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5286468" cy="5638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1FA7-C408-4944-83F9-AFC103A6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429230"/>
            <a:ext cx="4629150" cy="29665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144C-0A47-C64E-BDD1-EF17D570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429230"/>
            <a:ext cx="2949575" cy="29729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A48A8-5708-1F4F-AC56-30E53B25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34E5A-3FE6-5F45-8A2A-927B478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78A6D-A148-0541-A034-7114ABBF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9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ED1C-0BF7-C14A-9AF1-C55327D4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5386360" cy="5791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9C7F1-8952-4047-A70D-B4A38C599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383126"/>
            <a:ext cx="4629150" cy="3012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CF5DA-2F1A-E54C-B63E-256231CD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383126"/>
            <a:ext cx="2949575" cy="3019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D75E8-7975-DD42-ADBD-08A7CD57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66835-BD2D-7844-AEDB-B192978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A504C-2B9F-0648-A7B1-59E84A26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75652-29C7-434F-8896-8D36B10A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06A75-B0AF-AD4B-9A98-E9261F04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68A3-9D4C-A746-A72C-7927490B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nnial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75652-29C7-434F-8896-8D36B10A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06A75-B0AF-AD4B-9A98-E9261F04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68A3-9D4C-A746-A72C-7927490B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7000E08-F2BF-B345-B828-ECF503B1A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D95ECA-F295-B346-8F28-D29C51A2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A5F7C7-228A-9F4E-9F2D-C4444CA0A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4FEC6C-FCAB-1F4F-BDA8-75079C7CD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0550F7-7E91-B540-B358-3D51A2AFD4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193" y="4480110"/>
            <a:ext cx="374650" cy="5461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695449-F755-134C-8E42-B65F0591B782}"/>
              </a:ext>
            </a:extLst>
          </p:cNvPr>
          <p:cNvCxnSpPr>
            <a:cxnSpLocks/>
          </p:cNvCxnSpPr>
          <p:nvPr userDrawn="1"/>
        </p:nvCxnSpPr>
        <p:spPr>
          <a:xfrm>
            <a:off x="659386" y="4815438"/>
            <a:ext cx="716199" cy="0"/>
          </a:xfrm>
          <a:prstGeom prst="line">
            <a:avLst/>
          </a:prstGeom>
          <a:ln w="47625" cap="rnd" cmpd="sng" algn="ctr">
            <a:solidFill>
              <a:srgbClr val="00549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5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78A7A4F-864B-564B-8217-C85DE6014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CF6A6-130E-404B-92CB-905B938C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83B67-22D8-FD41-83B0-A30C343A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4A11E-1C21-F347-8C01-52DD2A5B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4E2A7-E31C-2242-81B0-2FC8A3BDA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193" y="4480110"/>
            <a:ext cx="374650" cy="54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7E6B7-DD02-3A4B-AA79-76C61DD9B442}"/>
              </a:ext>
            </a:extLst>
          </p:cNvPr>
          <p:cNvCxnSpPr>
            <a:cxnSpLocks/>
          </p:cNvCxnSpPr>
          <p:nvPr userDrawn="1"/>
        </p:nvCxnSpPr>
        <p:spPr>
          <a:xfrm>
            <a:off x="659386" y="4815438"/>
            <a:ext cx="716199" cy="0"/>
          </a:xfrm>
          <a:prstGeom prst="line">
            <a:avLst/>
          </a:prstGeom>
          <a:ln w="47625" cap="rnd" cmpd="sng" algn="ctr">
            <a:solidFill>
              <a:srgbClr val="00549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B455CDD-7F49-F049-AFDA-238393A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A5F2ED-56A7-AA4A-89B9-0F4C9594B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543D6E9-6EE4-E647-BD7A-07CE4E62A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40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CE712E9-E785-C144-A9AA-4DD36206A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62126-232B-0342-81E9-B9560E74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A58D8-8001-E940-933F-B1282A9F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B02AE-74D9-8E40-89DF-5238634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B370F-29DE-924E-BD8E-FABCCFA2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193" y="4480110"/>
            <a:ext cx="374650" cy="54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E7968D-EAC6-1C49-BA5B-E3E1B5C62D43}"/>
              </a:ext>
            </a:extLst>
          </p:cNvPr>
          <p:cNvCxnSpPr>
            <a:cxnSpLocks/>
          </p:cNvCxnSpPr>
          <p:nvPr userDrawn="1"/>
        </p:nvCxnSpPr>
        <p:spPr>
          <a:xfrm>
            <a:off x="659386" y="4815438"/>
            <a:ext cx="716199" cy="0"/>
          </a:xfrm>
          <a:prstGeom prst="line">
            <a:avLst/>
          </a:prstGeom>
          <a:ln w="47625" cap="rnd" cmpd="sng" algn="ctr">
            <a:solidFill>
              <a:srgbClr val="00549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7CFCE29-93EA-8C45-A3E1-A2312110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C760D-6B02-0444-8BC0-04C8D5133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14F7B26-D6A0-BA46-9B77-0948CBE98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484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C879CF0-FEE3-354F-A2EC-C104139EFC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62126-232B-0342-81E9-B9560E74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A58D8-8001-E940-933F-B1282A9F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B02AE-74D9-8E40-89DF-5238634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D6D35-80EA-8F42-B977-D35B33D50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193" y="4480110"/>
            <a:ext cx="374650" cy="54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69C96E-9566-F24D-903F-A17C00525DEF}"/>
              </a:ext>
            </a:extLst>
          </p:cNvPr>
          <p:cNvCxnSpPr>
            <a:cxnSpLocks/>
          </p:cNvCxnSpPr>
          <p:nvPr userDrawn="1"/>
        </p:nvCxnSpPr>
        <p:spPr>
          <a:xfrm>
            <a:off x="659386" y="4815438"/>
            <a:ext cx="716199" cy="0"/>
          </a:xfrm>
          <a:prstGeom prst="line">
            <a:avLst/>
          </a:prstGeom>
          <a:ln w="47625" cap="rnd" cmpd="sng" algn="ctr">
            <a:solidFill>
              <a:srgbClr val="00549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67E52AE-3DF5-B04C-8F2A-3730F3E6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1876DE-4D07-E649-9EEF-E1ABDFA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0B7340F-8FDD-F946-BBF7-895A69449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610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-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8F536-56F5-7545-8D2A-A4905A5F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E055-E9F6-B441-8AED-E7090E5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7BF60-4CD2-994F-914E-085976DE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BFD7B-9A91-3C4B-9023-76C141B56F06}"/>
              </a:ext>
            </a:extLst>
          </p:cNvPr>
          <p:cNvSpPr/>
          <p:nvPr userDrawn="1"/>
        </p:nvSpPr>
        <p:spPr>
          <a:xfrm>
            <a:off x="-38420" y="-43962"/>
            <a:ext cx="9220840" cy="5231423"/>
          </a:xfrm>
          <a:prstGeom prst="rect">
            <a:avLst/>
          </a:prstGeom>
          <a:solidFill>
            <a:srgbClr val="BA0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C63CF-8EE5-0045-A3CC-4C3B80B10C75}"/>
              </a:ext>
            </a:extLst>
          </p:cNvPr>
          <p:cNvCxnSpPr>
            <a:cxnSpLocks/>
          </p:cNvCxnSpPr>
          <p:nvPr userDrawn="1"/>
        </p:nvCxnSpPr>
        <p:spPr>
          <a:xfrm>
            <a:off x="683880" y="4744211"/>
            <a:ext cx="716199" cy="0"/>
          </a:xfrm>
          <a:prstGeom prst="line">
            <a:avLst/>
          </a:prstGeom>
          <a:ln w="47625" cap="rnd" cmpd="sng" algn="ctr">
            <a:solidFill>
              <a:srgbClr val="00A3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EE30E-7D7E-1340-817B-4E7617BA9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53" y="4395267"/>
            <a:ext cx="392113" cy="577475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E16B2165-3C89-9446-907F-CF8283B5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18" y="2052084"/>
            <a:ext cx="3436204" cy="1039332"/>
          </a:xfrm>
        </p:spPr>
        <p:txBody>
          <a:bodyPr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4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1CB2-F965-234C-932F-1DD5BF10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253F6-ABB1-924F-A2EC-213A95E4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4B16-286B-9441-862A-9757A6FF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7436-90D8-4B44-B6EE-9AD3CD2E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7E92-5FE5-534E-8AEB-0EFF2368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0C0B-0054-2B44-8A50-40FEB74D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39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178F-6A14-FD4D-BD86-097603B81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7B6-EB28-064F-9DAD-EEADF7E1C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CB8E9-BF94-104F-9AE5-5082D2BD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31414-F3CA-314B-8C9D-D7C959E8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4A48E-16EE-8445-88E6-8520750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E911-4B82-5143-8C65-D62EA43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89018-D809-BA4A-8610-B3F45F306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24839-C9AE-2D49-A313-26BCDC5E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D40FD-193D-5146-A625-7674B01E5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D574E-7875-E64B-A222-CE12B2AAC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CFFF5-EE09-4B48-B2F5-59A053B5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B0817-B1DA-C549-A69F-8AD54B9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23541-92A6-554E-AFC3-D7DB1A02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1DF0-A42F-A14C-9B1C-E2250545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814C3-9B47-C645-A088-E8EAF37B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25F11-B6F2-5B43-9A66-C6D8C1E2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44756-2DB2-D744-9193-DDE1A4D4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B035-117A-9242-B5CC-283F26C9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ED8E-3FA0-444E-99D9-CD8634B5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F1736-83B4-9C44-81CB-B3DBF39F7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244C0-D09E-9C47-BFBC-AFDEDD2B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0DE4E-2ED8-3040-8455-42410A5D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9DB5A-609F-504A-B687-92BC60F2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F015-9FE8-6941-9D3F-A148BEC9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BC447-F69D-6E48-8694-39BA9E4CB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CFC7B-62A9-324F-B77E-7AAF6FAE3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8BA9-F607-0D43-B889-C42ADDCE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54588-EC34-1146-8AC5-7F40B626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92F32-05B4-764C-AC57-D3DFED3E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4D28-4779-5246-8589-9C87106C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6EE2B-C434-074E-8E39-00C08E9C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1E328-7AC7-F84E-9252-AA0B041D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A89D-657F-4844-A220-56C1E491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1CE00-DE7D-6B4A-8845-6922389A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D0F5131-CD63-F04D-8048-DC0D67E74FB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952875"/>
            <a:ext cx="9144000" cy="1190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B590F-C263-B34B-AE9F-AD80549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0F954-2D06-144F-97DA-6F0E21A6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337A6-A473-054D-82C1-B1CA8185C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31EC-FE49-BE4C-978A-0E62901F970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3997D-AE4D-BB4A-979E-A4FA77B3C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ADF5B-D0CC-5B40-A691-5DE0F81E5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64D7-CAD0-9C48-B1EC-F8633D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  <p:sldLayoutId id="2147483673" r:id="rId8"/>
    <p:sldLayoutId id="2147483674" r:id="rId9"/>
    <p:sldLayoutId id="2147483675" r:id="rId10"/>
    <p:sldLayoutId id="2147483707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A39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FB87AB0-C5B5-5146-AF8A-9A9ABD955CC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F8443-552E-9746-B7E4-27B0E69E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C686-F46A-FE4C-A604-EEC32861E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CA67B-FD08-CA48-ACB6-FFDA2D98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8C30-EC98-9B41-A76B-B9DD19E51F8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E655-F6E4-234C-B641-02EAA4447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C26AF-33C3-2041-8988-DEAA469A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4AF1-DA11-974A-BD59-CE835F7C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8" r:id="rId7"/>
    <p:sldLayoutId id="2147483699" r:id="rId8"/>
    <p:sldLayoutId id="2147483697" r:id="rId9"/>
    <p:sldLayoutId id="2147483700" r:id="rId10"/>
    <p:sldLayoutId id="2147483704" r:id="rId11"/>
    <p:sldLayoutId id="2147483701" r:id="rId12"/>
    <p:sldLayoutId id="2147483702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dtnZYe8fYN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powtoon.com/online-presentation/ftWRBGYujoq/ib-trait-caring/?mode=movi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391B-0725-9345-89E1-9ABD246D9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is…Caring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3D2AA-0E8A-DE44-AA23-A191CF932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Donna Tippin, NEHS Adviser</a:t>
            </a:r>
          </a:p>
          <a:p>
            <a:r>
              <a:rPr lang="en-US" dirty="0"/>
              <a:t>Mary Bryant Elementary (Tampa, FL)</a:t>
            </a:r>
          </a:p>
        </p:txBody>
      </p:sp>
    </p:spTree>
    <p:extLst>
      <p:ext uri="{BB962C8B-B14F-4D97-AF65-F5344CB8AC3E}">
        <p14:creationId xmlns:p14="http://schemas.microsoft.com/office/powerpoint/2010/main" val="308506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4DC27A-C2F1-8949-999F-663206FB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 anchor="ctr">
            <a:normAutofit/>
          </a:bodyPr>
          <a:lstStyle/>
          <a:p>
            <a:r>
              <a:rPr lang="en-US" dirty="0"/>
              <a:t>What is Leadership?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044E6-2A83-E449-9EEE-2B55054A1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200"/>
              <a:t>Good leaders have certain qualities or characteristics. </a:t>
            </a:r>
            <a:r>
              <a:rPr lang="en-US" sz="2200"/>
              <a:t>A </a:t>
            </a:r>
            <a:r>
              <a:rPr lang="en-US" sz="2200" b="1"/>
              <a:t>leader</a:t>
            </a:r>
            <a:r>
              <a:rPr lang="en-US" sz="2200"/>
              <a:t> is simply someone whom other people will follow. A </a:t>
            </a:r>
            <a:r>
              <a:rPr lang="en-US" sz="2200" b="1"/>
              <a:t>leader</a:t>
            </a:r>
            <a:r>
              <a:rPr lang="en-US" sz="2200"/>
              <a:t> is someone who can inspire you or motivate you to meet a goal. Think about your membership in </a:t>
            </a:r>
            <a:r>
              <a:rPr lang="en-US" sz="2200" b="1" i="1"/>
              <a:t>NEHS</a:t>
            </a:r>
            <a:r>
              <a:rPr lang="en-US" sz="2200"/>
              <a:t>. YOU have many opportunities to shine as a Leader!</a:t>
            </a:r>
          </a:p>
        </p:txBody>
      </p:sp>
      <p:pic>
        <p:nvPicPr>
          <p:cNvPr id="2" name="Online Media 1" title="&quot;What is a Leader?&quot;">
            <a:hlinkClick r:id="" action="ppaction://media"/>
            <a:extLst>
              <a:ext uri="{FF2B5EF4-FFF2-40B4-BE49-F238E27FC236}">
                <a16:creationId xmlns:a16="http://schemas.microsoft.com/office/drawing/2014/main" id="{61FAF938-3F65-492F-BD00-355EEF4923E7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8200" y="1913533"/>
            <a:ext cx="3867150" cy="217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0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10D3-46BE-5943-A752-183B032D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Qualities of a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15B6E-5BD1-0C43-A80D-08AFD3F23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800" b="1" dirty="0">
                <a:highlight>
                  <a:srgbClr val="FFFF00"/>
                </a:highlight>
                <a:ea typeface="+mn-ea"/>
              </a:rPr>
              <a:t>1. Caring/</a:t>
            </a:r>
            <a:r>
              <a:rPr lang="en-US" altLang="en-US" sz="2800" b="1" dirty="0">
                <a:ea typeface="+mn-ea"/>
              </a:rPr>
              <a:t>Service 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highlight>
                  <a:srgbClr val="FFFF00"/>
                </a:highlight>
                <a:ea typeface="+mn-ea"/>
              </a:rPr>
              <a:t>2. Honest/</a:t>
            </a:r>
            <a:r>
              <a:rPr lang="en-US" altLang="en-US" sz="2800" b="1" dirty="0">
                <a:ea typeface="+mn-ea"/>
              </a:rPr>
              <a:t>Integrity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highlight>
                  <a:srgbClr val="FFFF00"/>
                </a:highlight>
                <a:ea typeface="+mn-ea"/>
              </a:rPr>
              <a:t>3. Citizenship/</a:t>
            </a:r>
            <a:r>
              <a:rPr lang="en-US" altLang="en-US" sz="2800" b="1" dirty="0">
                <a:ea typeface="+mn-ea"/>
              </a:rPr>
              <a:t>Responsibility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4. Self-confidence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5. Self-control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6. Cooperation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7. Charismatic Personality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8. </a:t>
            </a:r>
            <a:r>
              <a:rPr lang="en-US" altLang="en-US" sz="2800" b="1" dirty="0"/>
              <a:t>Goal Oriented</a:t>
            </a:r>
            <a:endParaRPr lang="en-US" altLang="en-US" sz="2800" b="1" dirty="0">
              <a:ea typeface="+mn-ea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9. </a:t>
            </a:r>
            <a:r>
              <a:rPr lang="en-US" altLang="en-US" sz="2800" b="1" dirty="0"/>
              <a:t>Well Spoken</a:t>
            </a:r>
            <a:endParaRPr lang="en-US" altLang="en-US" sz="2800" b="1" dirty="0">
              <a:ea typeface="+mn-ea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ea typeface="+mn-ea"/>
              </a:rPr>
              <a:t>10. Hard Working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8CF49-E951-3149-AC42-366BE8CE5A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pic>
        <p:nvPicPr>
          <p:cNvPr id="6" name="Picture 4" descr="Pin on September - Back to School Ideas">
            <a:extLst>
              <a:ext uri="{FF2B5EF4-FFF2-40B4-BE49-F238E27FC236}">
                <a16:creationId xmlns:a16="http://schemas.microsoft.com/office/drawing/2014/main" id="{C5D5E6B5-ED49-4B4E-9D2B-22E68BC3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0" y="1370013"/>
            <a:ext cx="3389414" cy="1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E7724-7350-4FEC-BA45-FB2A256C70E4}"/>
              </a:ext>
            </a:extLst>
          </p:cNvPr>
          <p:cNvSpPr txBox="1"/>
          <p:nvPr/>
        </p:nvSpPr>
        <p:spPr>
          <a:xfrm>
            <a:off x="4495800" y="3571539"/>
            <a:ext cx="379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>
                <a:ea typeface="+mn-ea"/>
              </a:rPr>
              <a:t>During our time together, we will focus on the 3 highlighted qualities and the manner in which NEHS members display them as Leaders!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8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1446242" y="1183779"/>
            <a:ext cx="6172200" cy="3469481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 good leader must be caring and understand </a:t>
            </a:r>
            <a:r>
              <a:rPr lang="en-US" sz="2000" dirty="0"/>
              <a:t>the importance of charitable work and serving others. </a:t>
            </a:r>
          </a:p>
          <a:p>
            <a:pPr eaLnBrk="1" hangingPunct="1"/>
            <a:r>
              <a:rPr lang="en-US" sz="2000" dirty="0"/>
              <a:t>Caring for others helps to develop empathy and the ability to connect with people, even in difficult times</a:t>
            </a:r>
            <a:r>
              <a:rPr lang="en-US" dirty="0"/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0150" y="130374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n-US" dirty="0"/>
              <a:t>Leadership is…</a:t>
            </a:r>
            <a:r>
              <a:rPr lang="en-US" sz="3000" dirty="0"/>
              <a:t>Caring and Service</a:t>
            </a:r>
          </a:p>
        </p:txBody>
      </p:sp>
      <p:pic>
        <p:nvPicPr>
          <p:cNvPr id="26627" name="Picture 12" descr="http://www.sprogs.org.uk/images/HappyFacesGraphicsClipArtColl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86" y="120253"/>
            <a:ext cx="96647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B2D9EB-84A8-496A-BB90-ED3D1F02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70" y="2700021"/>
            <a:ext cx="2622216" cy="1752117"/>
          </a:xfrm>
          <a:prstGeom prst="rect">
            <a:avLst/>
          </a:prstGeom>
        </p:spPr>
      </p:pic>
      <p:pic>
        <p:nvPicPr>
          <p:cNvPr id="5122" name="Picture 2" descr="Caringkidsmillburn">
            <a:extLst>
              <a:ext uri="{FF2B5EF4-FFF2-40B4-BE49-F238E27FC236}">
                <a16:creationId xmlns:a16="http://schemas.microsoft.com/office/drawing/2014/main" id="{B9732E90-B764-4297-94D0-5F73C400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98" y="2700021"/>
            <a:ext cx="1739860" cy="1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BE2FF3-9956-A04F-A652-CCA8B053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190" y="804868"/>
            <a:ext cx="4887858" cy="176688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  <a:ea typeface="+mn-ea"/>
              </a:rPr>
              <a:t> Caring/Service </a:t>
            </a:r>
            <a:br>
              <a:rPr lang="en-US" altLang="en-US" sz="3200" b="1" dirty="0">
                <a:highlight>
                  <a:srgbClr val="FFFF00"/>
                </a:highlight>
                <a:ea typeface="+mn-ea"/>
              </a:rPr>
            </a:br>
            <a:r>
              <a:rPr lang="en-US" altLang="en-US" sz="1600" dirty="0">
                <a:ea typeface="+mn-ea"/>
              </a:rPr>
              <a:t>Enjoy the following video. </a:t>
            </a:r>
            <a:br>
              <a:rPr lang="en-US" altLang="en-US" sz="1600" dirty="0">
                <a:ea typeface="+mn-ea"/>
              </a:rPr>
            </a:br>
            <a:r>
              <a:rPr lang="en-US" altLang="en-US" sz="1600" dirty="0">
                <a:ea typeface="+mn-ea"/>
              </a:rPr>
              <a:t>We will come back together to share our thoughts!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1AD42-0817-4F97-9ECC-D2ADC43EA800}"/>
              </a:ext>
            </a:extLst>
          </p:cNvPr>
          <p:cNvSpPr txBox="1"/>
          <p:nvPr/>
        </p:nvSpPr>
        <p:spPr>
          <a:xfrm>
            <a:off x="3705038" y="4174215"/>
            <a:ext cx="30505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1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https://www.powtoon.com/online-presentation/ftWRBGYujoq/ib-trait-caring/?mode=movie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aring with Passion - Home | Facebook">
            <a:extLst>
              <a:ext uri="{FF2B5EF4-FFF2-40B4-BE49-F238E27FC236}">
                <a16:creationId xmlns:a16="http://schemas.microsoft.com/office/drawing/2014/main" id="{B4A80D50-1903-4313-922B-37C1F1C3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30" y="2230683"/>
            <a:ext cx="1824278" cy="18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rvice - Wallpe Chiropractic &amp; Wellness">
            <a:extLst>
              <a:ext uri="{FF2B5EF4-FFF2-40B4-BE49-F238E27FC236}">
                <a16:creationId xmlns:a16="http://schemas.microsoft.com/office/drawing/2014/main" id="{71E17A99-CFDD-4BFC-9D4D-ED7E4828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7" y="2230683"/>
            <a:ext cx="1766882" cy="17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1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6605B4-0C59-4643-8C4E-8E683CD3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16971D-B16C-204A-AD4D-5EAD2B186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>
            <a:normAutofit fontScale="850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 for Discussion: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serving others mean to you? </a:t>
            </a:r>
            <a:endParaRPr lang="en-US" sz="1800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people do you know who are good at serving others? How do they do so?</a:t>
            </a:r>
            <a:endParaRPr lang="en-US" sz="1800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about a time when someone served you. What did they do for you and how did it make you feel?</a:t>
            </a:r>
            <a:endParaRPr lang="en-US" sz="1800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some ways that you could participate in your school, family, or community to serve others?</a:t>
            </a:r>
            <a:endParaRPr lang="en-US" sz="1800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ee Pictures Of Children Helping, Download Free Clip Art, Free Clip Art on  Clipart Library">
            <a:extLst>
              <a:ext uri="{FF2B5EF4-FFF2-40B4-BE49-F238E27FC236}">
                <a16:creationId xmlns:a16="http://schemas.microsoft.com/office/drawing/2014/main" id="{2C0608C1-273F-4853-A99A-BE4AC489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66" y="1594884"/>
            <a:ext cx="1219090" cy="12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Community service stock cliparts, Royalty Free volunteer cartoon pictures  | download on Depositphotos®">
            <a:extLst>
              <a:ext uri="{FF2B5EF4-FFF2-40B4-BE49-F238E27FC236}">
                <a16:creationId xmlns:a16="http://schemas.microsoft.com/office/drawing/2014/main" id="{73AF1036-6BC0-4428-AD54-6AF2FFD2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61" y="3525154"/>
            <a:ext cx="1831966" cy="12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Helping Others Clipart, Download Free Clip Art, Free Clip Art on  Clipart Library">
            <a:extLst>
              <a:ext uri="{FF2B5EF4-FFF2-40B4-BE49-F238E27FC236}">
                <a16:creationId xmlns:a16="http://schemas.microsoft.com/office/drawing/2014/main" id="{8E0842F6-018A-4656-B904-35C5527E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1" y="78783"/>
            <a:ext cx="3867149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an , helping others transparent background PNG clipart | HiClipart">
            <a:extLst>
              <a:ext uri="{FF2B5EF4-FFF2-40B4-BE49-F238E27FC236}">
                <a16:creationId xmlns:a16="http://schemas.microsoft.com/office/drawing/2014/main" id="{3F9A3437-A010-4DD0-B48F-89529D87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49" y="1954766"/>
            <a:ext cx="2012709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9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6D365-9891-2E4B-BE0A-5D3C11F1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062"/>
            <a:ext cx="7886700" cy="993775"/>
          </a:xfrm>
        </p:spPr>
        <p:txBody>
          <a:bodyPr/>
          <a:lstStyle/>
          <a:p>
            <a:r>
              <a:rPr lang="en-US" dirty="0"/>
              <a:t>Service Ideas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34ADF-B880-7E40-9C91-D426ABD0B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a friend and ask, “Can I do anything for you today?”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follow up asking if they have improved their situation.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a book to someone you think might enjoy it.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 an encouraging email to a someone who lives far from you.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 a community leader or teacher how much you appreciate them.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 yourself to a new person at school or in your home community.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 an errand for someone.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a local food pantry and see what kind of food they need.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the dishes for your housemates or family.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A3B026-781B-774E-AD32-4D467FC5F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>
            <a:normAutofit fontScale="6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 Take a moment to thank your parents or other family members for what they have done for you.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  Tell a close friend how much they mean to you and why.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  Invite someone new to hang out with you and your friends.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  Leave a place looking better than when you first got there.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   Teach someone a skill you have.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   Spend time listening to someone.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   Pick up trash you see on your school campus or in your neighborhood.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5A5A5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 Research Community Non-Profit Organizations-inquire on their needs at this time</a:t>
            </a:r>
            <a:endParaRPr lang="en-US" sz="1800" b="1" dirty="0">
              <a:solidFill>
                <a:srgbClr val="5A5A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aring Kids Book Drive &amp; Storytime | Timberland Regional Library">
            <a:extLst>
              <a:ext uri="{FF2B5EF4-FFF2-40B4-BE49-F238E27FC236}">
                <a16:creationId xmlns:a16="http://schemas.microsoft.com/office/drawing/2014/main" id="{C712940E-EF18-4EF5-B9E3-C6C537C7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94" y="167062"/>
            <a:ext cx="1580706" cy="9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0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20E7-058C-4065-AA6E-B8CFE994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59" y="251637"/>
            <a:ext cx="6996222" cy="783265"/>
          </a:xfrm>
        </p:spPr>
        <p:txBody>
          <a:bodyPr>
            <a:normAutofit/>
          </a:bodyPr>
          <a:lstStyle/>
          <a:p>
            <a:r>
              <a:rPr lang="en-US" dirty="0"/>
              <a:t>Leadership is…</a:t>
            </a:r>
            <a:r>
              <a:rPr lang="en-US" sz="3200" dirty="0"/>
              <a:t>Caring and Service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CD2AA-300D-4B04-8817-B6701754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1" y="1226288"/>
            <a:ext cx="4891781" cy="36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391B-0725-9345-89E1-9ABD246D9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is…Caring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3D2AA-0E8A-DE44-AA23-A191CF932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Join us next month for our Webinar on </a:t>
            </a:r>
            <a:r>
              <a:rPr lang="en-US" b="1" i="1" dirty="0">
                <a:solidFill>
                  <a:srgbClr val="FF0000"/>
                </a:solidFill>
              </a:rPr>
              <a:t>HONESTY</a:t>
            </a:r>
            <a:r>
              <a:rPr lang="en-US" i="1" dirty="0">
                <a:solidFill>
                  <a:srgbClr val="FF0000"/>
                </a:solidFill>
              </a:rPr>
              <a:t>!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Tuesday,November</a:t>
            </a:r>
            <a:r>
              <a:rPr lang="en-US" i="1" dirty="0">
                <a:solidFill>
                  <a:srgbClr val="FF0000"/>
                </a:solidFill>
              </a:rPr>
              <a:t> 17</a:t>
            </a:r>
            <a:r>
              <a:rPr lang="en-US" i="1" baseline="30000" dirty="0">
                <a:solidFill>
                  <a:srgbClr val="FF0000"/>
                </a:solidFill>
              </a:rPr>
              <a:t>th</a:t>
            </a:r>
            <a:r>
              <a:rPr lang="en-US" i="1" dirty="0">
                <a:solidFill>
                  <a:srgbClr val="FF0000"/>
                </a:solidFill>
              </a:rPr>
              <a:t> 3:00PM</a:t>
            </a:r>
          </a:p>
        </p:txBody>
      </p:sp>
      <p:pic>
        <p:nvPicPr>
          <p:cNvPr id="5" name="Picture 4" descr="Our Approach to Care | Orchard Place Child Services in Iowa">
            <a:extLst>
              <a:ext uri="{FF2B5EF4-FFF2-40B4-BE49-F238E27FC236}">
                <a16:creationId xmlns:a16="http://schemas.microsoft.com/office/drawing/2014/main" id="{C351D2A4-0288-433B-976D-637AB97C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91" y="125041"/>
            <a:ext cx="2736776" cy="23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08977"/>
      </p:ext>
    </p:extLst>
  </p:cSld>
  <p:clrMapOvr>
    <a:masterClrMapping/>
  </p:clrMapOvr>
</p:sld>
</file>

<file path=ppt/theme/theme1.xml><?xml version="1.0" encoding="utf-8"?>
<a:theme xmlns:a="http://schemas.openxmlformats.org/drawingml/2006/main" name="HonorSociety-Altern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P20EXO-0004_CN_Honor_Societies_Rebrand_Template_PowerPoint-Template_NEHS-P1c" id="{C3B65DAC-18F0-DB40-8D96-436E6EF68D63}" vid="{8642494B-487B-5E4C-AE2B-742B10B43335}"/>
    </a:ext>
  </a:extLst>
</a:theme>
</file>

<file path=ppt/theme/theme2.xml><?xml version="1.0" encoding="utf-8"?>
<a:theme xmlns:a="http://schemas.openxmlformats.org/drawingml/2006/main" name="HonorSociety-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P20EXO-0004_CN_Honor_Societies_Rebrand_Template_PowerPoint-Template_NEHS-P1c" id="{C3B65DAC-18F0-DB40-8D96-436E6EF68D63}" vid="{AE30AA00-BDA4-EA46-A458-C867E2DA6CA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39FC5E94DAE4AAB31796A30C07CD0" ma:contentTypeVersion="13" ma:contentTypeDescription="Create a new document." ma:contentTypeScope="" ma:versionID="d991cf06e1b7f3307012c1de8abbc528">
  <xsd:schema xmlns:xsd="http://www.w3.org/2001/XMLSchema" xmlns:xs="http://www.w3.org/2001/XMLSchema" xmlns:p="http://schemas.microsoft.com/office/2006/metadata/properties" xmlns:ns3="48c1b580-5d13-4bde-8dbd-6c9d89cc68ea" xmlns:ns4="57ace64d-550f-44a2-b72c-7210687eb1a8" targetNamespace="http://schemas.microsoft.com/office/2006/metadata/properties" ma:root="true" ma:fieldsID="f198fc6e7a2c1f70eddf95a123364a26" ns3:_="" ns4:_="">
    <xsd:import namespace="48c1b580-5d13-4bde-8dbd-6c9d89cc68ea"/>
    <xsd:import namespace="57ace64d-550f-44a2-b72c-7210687eb1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1b580-5d13-4bde-8dbd-6c9d89cc6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ce64d-550f-44a2-b72c-7210687eb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31AE67-C5CF-4F75-AAAA-4DEA2840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1b580-5d13-4bde-8dbd-6c9d89cc68ea"/>
    <ds:schemaRef ds:uri="57ace64d-550f-44a2-b72c-7210687eb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E4EE7-ADBB-4A13-9390-7741CE67E2D1}">
  <ds:schemaRefs>
    <ds:schemaRef ds:uri="http://schemas.microsoft.com/office/2006/metadata/properties"/>
    <ds:schemaRef ds:uri="48c1b580-5d13-4bde-8dbd-6c9d89cc68e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57ace64d-550f-44a2-b72c-7210687eb1a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130FC2-0232-49E9-8433-F73A5FDC8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547</Words>
  <Application>Microsoft Office PowerPoint</Application>
  <PresentationFormat>On-screen Show (16:9)</PresentationFormat>
  <Paragraphs>52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Source Sans Pro</vt:lpstr>
      <vt:lpstr>Symbol</vt:lpstr>
      <vt:lpstr>Times New Roman</vt:lpstr>
      <vt:lpstr>Verdana</vt:lpstr>
      <vt:lpstr>HonorSociety-Alternate</vt:lpstr>
      <vt:lpstr>HonorSociety-Main</vt:lpstr>
      <vt:lpstr>Leadership is…Caring</vt:lpstr>
      <vt:lpstr>What is Leadership?</vt:lpstr>
      <vt:lpstr>10 Qualities of a Leader</vt:lpstr>
      <vt:lpstr>Leadership is…Caring and Service</vt:lpstr>
      <vt:lpstr> Caring/Service  Enjoy the following video.  We will come back together to share our thoughts!       </vt:lpstr>
      <vt:lpstr>Click to add title</vt:lpstr>
      <vt:lpstr>Service Ideas</vt:lpstr>
      <vt:lpstr>Leadership is…Caring and Service</vt:lpstr>
      <vt:lpstr>Leadership is…Caring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is…Caring</dc:title>
  <dc:creator>Lee, Nara</dc:creator>
  <cp:lastModifiedBy>Donna Tippin</cp:lastModifiedBy>
  <cp:revision>25</cp:revision>
  <dcterms:created xsi:type="dcterms:W3CDTF">2020-10-09T12:53:54Z</dcterms:created>
  <dcterms:modified xsi:type="dcterms:W3CDTF">2020-10-25T22:51:39Z</dcterms:modified>
</cp:coreProperties>
</file>